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63" r:id="rId3"/>
    <p:sldId id="270" r:id="rId4"/>
    <p:sldId id="282" r:id="rId5"/>
    <p:sldId id="271" r:id="rId6"/>
    <p:sldId id="289" r:id="rId7"/>
    <p:sldId id="284" r:id="rId8"/>
    <p:sldId id="299" r:id="rId9"/>
    <p:sldId id="300" r:id="rId10"/>
    <p:sldId id="286" r:id="rId11"/>
    <p:sldId id="272" r:id="rId12"/>
    <p:sldId id="302" r:id="rId13"/>
    <p:sldId id="285" r:id="rId14"/>
    <p:sldId id="301" r:id="rId15"/>
    <p:sldId id="290" r:id="rId16"/>
    <p:sldId id="292" r:id="rId17"/>
    <p:sldId id="293" r:id="rId18"/>
    <p:sldId id="294" r:id="rId19"/>
    <p:sldId id="296" r:id="rId20"/>
    <p:sldId id="297" r:id="rId21"/>
    <p:sldId id="298" r:id="rId22"/>
    <p:sldId id="303" r:id="rId23"/>
    <p:sldId id="291" r:id="rId24"/>
    <p:sldId id="283" r:id="rId25"/>
    <p:sldId id="264" r:id="rId26"/>
    <p:sldId id="265" r:id="rId27"/>
    <p:sldId id="266" r:id="rId28"/>
    <p:sldId id="267" r:id="rId29"/>
    <p:sldId id="26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6060"/>
    <a:srgbClr val="0000FF"/>
    <a:srgbClr val="770088"/>
    <a:srgbClr val="1066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873"/>
  </p:normalViewPr>
  <p:slideViewPr>
    <p:cSldViewPr snapToGrid="0" snapToObjects="1">
      <p:cViewPr>
        <p:scale>
          <a:sx n="76" d="100"/>
          <a:sy n="76" d="100"/>
        </p:scale>
        <p:origin x="216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6CA5D-E552-094F-AD17-B635BC7A37A6}" type="datetimeFigureOut">
              <a:rPr lang="en-US" smtClean="0"/>
              <a:t>1/31/19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27906D-0C3D-B44C-83BE-E38EECB90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68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906D-0C3D-B44C-83BE-E38EECB906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121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is already being covered in lecture and in labs.  My hope is to go over some parts of Verilog that are typically confusing or unintuitive.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906D-0C3D-B44C-83BE-E38EECB9063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880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906D-0C3D-B44C-83BE-E38EECB9063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216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assign statement is known as a continuous assignment.  It is defined (based on section 9.2 of the standard) that the driver updates whenever an input operand changes value.</a:t>
            </a:r>
          </a:p>
          <a:p>
            <a:endParaRPr lang="en-US" dirty="0"/>
          </a:p>
          <a:p>
            <a:r>
              <a:rPr lang="en-US" dirty="0"/>
              <a:t>By contrast the &lt;= and = assignments are known as procedural assignments and are assigned according to the “</a:t>
            </a:r>
            <a:r>
              <a:rPr lang="en-US" dirty="0" err="1"/>
              <a:t>procedureal</a:t>
            </a:r>
            <a:r>
              <a:rPr lang="en-US" dirty="0"/>
              <a:t> flow constraints”</a:t>
            </a:r>
          </a:p>
          <a:p>
            <a:r>
              <a:rPr lang="en-US" dirty="0"/>
              <a:t>	I would guess that the last “executed” assignment wins is probably a function of the event driven simulation heritage of Verilog.  It can keep </a:t>
            </a:r>
            <a:r>
              <a:rPr lang="en-US" dirty="0" err="1"/>
              <a:t>enquing</a:t>
            </a:r>
            <a:r>
              <a:rPr lang="en-US" dirty="0"/>
              <a:t> events and the last one wins.</a:t>
            </a:r>
          </a:p>
          <a:p>
            <a:endParaRPr lang="en-US" dirty="0"/>
          </a:p>
          <a:p>
            <a:r>
              <a:rPr lang="en-US" dirty="0"/>
              <a:t>One reason to assign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906D-0C3D-B44C-83BE-E38EECB9063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03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906D-0C3D-B44C-83BE-E38EECB906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934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Move </a:t>
            </a:r>
            <a:r>
              <a:rPr lang="en-US"/>
              <a:t>to discussion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906D-0C3D-B44C-83BE-E38EECB9063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9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53023-2EE0-9D49-B403-3B4E3A464D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7C325-1B80-554A-B242-CAEB7A55D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98E0B-2147-A645-B16C-2A6AA103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1CF26-FC28-254D-8955-54BEBDB40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4D75E-FC14-C14D-A304-0B3332FFF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841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D5A6-59BD-7F4E-B790-F4E5DC3CB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9F19C6-5FE2-284C-8D78-5A6ABFF9C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CC9AB-6C32-DF40-A635-4725314DB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A8924-67E9-2A41-B794-9E5917D6A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5E1BB-92ED-2E41-8F59-1CDCB0795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699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0BABF9-57B6-8F4F-9F54-89CBE2087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47419C-CB5D-974A-8347-B9AFE12CC0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AEA47-3017-484F-AE29-C5C65AC42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8ED26-200D-1144-99B1-0A272E17A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C6C0E-B90A-8648-AC61-107C7E6C5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36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166D9-671C-CE44-811B-3C1CEEBD0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94DFE-A9CD-A84B-9671-C465F7309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40EA2-5C70-E24F-9137-DA2C3C7D0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4AA13-E366-3D46-93C3-C11899831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E599-B546-E544-9CF3-3F81B23B3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076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06F2A-C91E-0248-B208-D50511E39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33914-609A-4A4D-BAB4-2BFD58200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135C0-CD4E-5847-9D8A-7D24229D8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C4485-2655-C94B-9038-F9479A2E6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5257DE-D7B0-3B45-A734-26E4A7186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315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A25A1-2F72-EE41-AC1B-358D3F288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3906C-A96C-7F4D-B7EB-87229A0514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00FCB-5D31-DB4D-9A94-FF54B2943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6E1E7A-61D8-2242-B3BD-6B12C1382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FFCDB-BBD0-2543-B488-D3DA74288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5A31B-DB94-384A-A8EF-89560ABF0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15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946D5-6BEA-2348-8BC4-EE01D366A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11FB3-C2F5-0A46-AFF9-87AAA7901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894C4C-63A7-384C-9CCB-7F99B79685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5286EF-EEAE-B14E-9D0B-01EAB4B91E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CEF2C7-0150-4240-B0A6-09B54F9774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2DB047-967A-3E42-9B7F-1B85FC159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E16203-9BF5-4343-B5FC-46ADBCA83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122B10-9C94-4743-9CFB-976106D0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83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D1B53-269A-1845-A6F9-05D90B2E9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073AD5-692C-E94D-BFCF-5D2FCE821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F55A47-CC9B-AB49-91DF-97DC86D2B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DB6983-FDDE-0C4D-AEBB-51E8F7D56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08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75E057-B3AC-4A4C-B12C-B8BE67FE7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C93265-B483-2346-86A3-1F82CBF6B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04A55-53C9-AA4A-93C9-9863EEE0F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7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7E389-A020-E34A-B662-1BC800942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35362-9008-4B43-BCDB-0F95249C0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1CB469-FB4D-8543-BF25-BE96531756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B581A-12DB-D145-8A13-7AB591845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8A2AA-E3D8-2741-B640-92B93802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C4B89D-57AE-C844-9446-E40FCEBF1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41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7757C-4F47-8844-8F08-65C3AE811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A2EA9B-D0CB-5149-90A2-3C648307A4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613BFB-5A8A-6847-8E0E-03ED699F35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17DA3-752E-4E41-819B-83785507A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B847B-1888-AA47-986F-16A2A510E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47468E-C6AB-4C48-8EEF-53DE8A0EE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831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4F0709-1084-8D4C-9753-87866F814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1FB92-16C7-994A-BBED-FEA00012E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896934-928B-3144-B5C0-D6D2A9FC1F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7D345-1616-034D-A506-9BAE6A16853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CB1B2-EBD9-4141-BE28-7FBC2D25ED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1D347-7F63-6745-BD8F-5A2EA672F7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09A3C-B863-0143-A626-27A8A2605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707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daplayground.com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9CD53-2FD6-6344-9177-3885F6B3A2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EECS151/251A Discussion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4DCF52-A1E4-504F-97C4-E78CC3BCCC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Christopher </a:t>
            </a:r>
            <a:r>
              <a:rPr lang="en-US" dirty="0" err="1"/>
              <a:t>Yarp</a:t>
            </a:r>
            <a:endParaRPr lang="en-US" dirty="0"/>
          </a:p>
          <a:p>
            <a:r>
              <a:rPr lang="en-US" dirty="0"/>
              <a:t>Feb. 1, 2019</a:t>
            </a:r>
          </a:p>
        </p:txBody>
      </p:sp>
    </p:spTree>
    <p:extLst>
      <p:ext uri="{BB962C8B-B14F-4D97-AF65-F5344CB8AC3E}">
        <p14:creationId xmlns:p14="http://schemas.microsoft.com/office/powerpoint/2010/main" val="1386342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2AB36-9DBA-B44F-9E96-C96333DA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 vs. Wires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33865-412B-3943-83C2-407FA3C1B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27163"/>
            <a:ext cx="5157787" cy="823912"/>
          </a:xfrm>
        </p:spPr>
        <p:txBody>
          <a:bodyPr/>
          <a:lstStyle/>
          <a:p>
            <a:r>
              <a:rPr lang="en-US" dirty="0"/>
              <a:t>wire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6C78A-CD72-6F4F-A1A7-305E5BABAC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1075"/>
            <a:ext cx="5157787" cy="414972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Used when connecting modules in structural Verilog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wire</a:t>
            </a:r>
            <a:r>
              <a:rPr lang="en-US" dirty="0"/>
              <a:t> a, b, </a:t>
            </a:r>
            <a:r>
              <a:rPr lang="en-US" dirty="0" err="1"/>
              <a:t>clk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Used for continuous assignments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wire</a:t>
            </a:r>
            <a:r>
              <a:rPr lang="en-US" dirty="0"/>
              <a:t> a, b, c;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assign</a:t>
            </a:r>
            <a:r>
              <a:rPr lang="en-US" dirty="0"/>
              <a:t> a = b | c;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11F74C9-3BDF-A04B-ACE0-56E0FA3C4D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27163"/>
            <a:ext cx="5183188" cy="823912"/>
          </a:xfrm>
        </p:spPr>
        <p:txBody>
          <a:bodyPr/>
          <a:lstStyle/>
          <a:p>
            <a:r>
              <a:rPr lang="en-US" dirty="0" err="1"/>
              <a:t>reg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6CC2A0C-BC2C-9141-B0D0-24E827E376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51074"/>
            <a:ext cx="5183188" cy="41497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Despite what it’s name implies, </a:t>
            </a:r>
            <a:r>
              <a:rPr lang="en-US" dirty="0" err="1"/>
              <a:t>reg</a:t>
            </a:r>
            <a:r>
              <a:rPr lang="en-US" dirty="0"/>
              <a:t> types are </a:t>
            </a:r>
            <a:r>
              <a:rPr lang="en-US" b="1" u="sng" dirty="0"/>
              <a:t>not</a:t>
            </a:r>
            <a:r>
              <a:rPr lang="en-US" dirty="0"/>
              <a:t> always registers</a:t>
            </a:r>
          </a:p>
          <a:p>
            <a:r>
              <a:rPr lang="en-US" dirty="0"/>
              <a:t>Any assignment made inside an always block must be to a </a:t>
            </a:r>
            <a:r>
              <a:rPr lang="en-US" dirty="0" err="1"/>
              <a:t>reg</a:t>
            </a:r>
            <a:endParaRPr lang="en-US" dirty="0"/>
          </a:p>
          <a:p>
            <a:pPr lvl="1"/>
            <a:r>
              <a:rPr lang="en-US" dirty="0"/>
              <a:t>Including always @(*) blocks</a:t>
            </a:r>
          </a:p>
          <a:p>
            <a:r>
              <a:rPr lang="en-US" dirty="0"/>
              <a:t>If the sensitivity list contains an edge event (ex. </a:t>
            </a:r>
            <a:r>
              <a:rPr lang="en-US" dirty="0" err="1"/>
              <a:t>posedge</a:t>
            </a:r>
            <a:r>
              <a:rPr lang="en-US" dirty="0"/>
              <a:t> </a:t>
            </a:r>
            <a:r>
              <a:rPr lang="en-US" dirty="0" err="1"/>
              <a:t>clk</a:t>
            </a:r>
            <a:r>
              <a:rPr lang="en-US" dirty="0"/>
              <a:t>),  </a:t>
            </a:r>
            <a:r>
              <a:rPr lang="en-US" dirty="0" err="1"/>
              <a:t>reg</a:t>
            </a:r>
            <a:r>
              <a:rPr lang="en-US" dirty="0"/>
              <a:t> types will likely be inferred as registers*</a:t>
            </a:r>
          </a:p>
          <a:p>
            <a:pPr lvl="1"/>
            <a:r>
              <a:rPr lang="en-US" dirty="0"/>
              <a:t>*depending on the type of assignment statement used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002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A6DBB-2379-4A40-B63C-12559DFA6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F2931-7CD0-E242-828D-98FD083BA8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You cannot assign a wire more than once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assign a = b;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assign a = c; //Bad!</a:t>
            </a:r>
          </a:p>
          <a:p>
            <a:endParaRPr lang="en-US" dirty="0"/>
          </a:p>
          <a:p>
            <a:r>
              <a:rPr lang="en-US" dirty="0"/>
              <a:t>This creates a “multi-driver” net which is not allowed by most synthesis tools.</a:t>
            </a:r>
          </a:p>
          <a:p>
            <a:pPr lvl="1"/>
            <a:r>
              <a:rPr lang="en-US" dirty="0"/>
              <a:t>What happens when b is 0 and c is 1?</a:t>
            </a:r>
            <a:br>
              <a:rPr lang="en-US" dirty="0"/>
            </a:br>
            <a:r>
              <a:rPr lang="en-US" dirty="0"/>
              <a:t>Is ‘a’ 0 or 1?</a:t>
            </a:r>
          </a:p>
          <a:p>
            <a:pPr lvl="1"/>
            <a:r>
              <a:rPr lang="en-US" dirty="0"/>
              <a:t>What happens if b is 1 and c is 1?</a:t>
            </a:r>
            <a:br>
              <a:rPr lang="en-US" dirty="0"/>
            </a:br>
            <a:r>
              <a:rPr lang="en-US" dirty="0"/>
              <a:t>Is ‘a’ 0, 1, or 2?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E21FF1-8E10-3046-9448-2407634D39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613400" cy="471064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However, you can assign a </a:t>
            </a:r>
            <a:r>
              <a:rPr lang="en-US" dirty="0" err="1"/>
              <a:t>reg</a:t>
            </a:r>
            <a:r>
              <a:rPr lang="en-US" dirty="0"/>
              <a:t> in multiple places within an always @ block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@(</a:t>
            </a:r>
            <a:r>
              <a:rPr lang="en-US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posedge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a &lt;= b;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(d&gt;</a:t>
            </a:r>
            <a:r>
              <a:rPr lang="en-US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16’d5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a &lt;= c;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The last assignment statement ”executed” will be the one that ultimately assigned.</a:t>
            </a:r>
          </a:p>
          <a:p>
            <a:pPr lvl="1"/>
            <a:r>
              <a:rPr lang="en-US" dirty="0"/>
              <a:t>a &lt;= c if d&gt;16’d5</a:t>
            </a:r>
          </a:p>
          <a:p>
            <a:pPr lvl="1"/>
            <a:r>
              <a:rPr lang="en-US" dirty="0"/>
              <a:t>Otherwise a &lt;= b</a:t>
            </a:r>
          </a:p>
          <a:p>
            <a:r>
              <a:rPr lang="en-US" dirty="0"/>
              <a:t>Can be used to set a “default value" for a </a:t>
            </a:r>
            <a:r>
              <a:rPr lang="en-US" dirty="0" err="1"/>
              <a:t>reg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717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B200D-A550-5D4E-BD01-16E463BE1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Blocking Vs. Nonblocking Assignments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D317060-711B-9643-8EFE-D5752EAE6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73970"/>
            <a:ext cx="5157787" cy="823912"/>
          </a:xfrm>
        </p:spPr>
        <p:txBody>
          <a:bodyPr/>
          <a:lstStyle/>
          <a:p>
            <a:r>
              <a:rPr lang="en-US" dirty="0"/>
              <a:t>Blocking Assignment (=)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B4F8C17-4A00-9843-AD15-7BFF90110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097882"/>
            <a:ext cx="5157787" cy="4573851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The assignment takes place </a:t>
            </a:r>
            <a:r>
              <a:rPr lang="en-US" i="1" dirty="0"/>
              <a:t>immediately</a:t>
            </a:r>
            <a:r>
              <a:rPr lang="en-US" dirty="0"/>
              <a:t> (with respect to other assignments).</a:t>
            </a:r>
          </a:p>
          <a:p>
            <a:r>
              <a:rPr lang="en-US" dirty="0"/>
              <a:t>Any reference to the assigned </a:t>
            </a:r>
            <a:r>
              <a:rPr lang="en-US" dirty="0" err="1"/>
              <a:t>reg</a:t>
            </a:r>
            <a:r>
              <a:rPr lang="en-US" dirty="0"/>
              <a:t> in a later statement will see its new value</a:t>
            </a:r>
          </a:p>
          <a:p>
            <a:r>
              <a:rPr lang="en-US" u="sng" dirty="0"/>
              <a:t>Use this for combinational logic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c, out;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a, b, d;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@(*)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 = a | b;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out = c &amp; d;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Equivalent to: out = (a | b) &amp; d</a:t>
            </a:r>
          </a:p>
          <a:p>
            <a:pPr lvl="2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9357BFE-8E90-A842-996D-DB5CBFF2D3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73970"/>
            <a:ext cx="5183188" cy="823912"/>
          </a:xfrm>
        </p:spPr>
        <p:txBody>
          <a:bodyPr/>
          <a:lstStyle/>
          <a:p>
            <a:r>
              <a:rPr lang="en-US" dirty="0"/>
              <a:t>Nonblocking Assignment (&lt;=)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1CCB17-F90D-2447-9DE2-398632A709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097882"/>
            <a:ext cx="5816601" cy="4573851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The assignment is </a:t>
            </a:r>
            <a:r>
              <a:rPr lang="en-US" i="1" dirty="0"/>
              <a:t>deferred</a:t>
            </a:r>
            <a:r>
              <a:rPr lang="en-US" dirty="0"/>
              <a:t> until the end of the time step (until all the right hand sides have been evaluated)</a:t>
            </a:r>
          </a:p>
          <a:p>
            <a:r>
              <a:rPr lang="en-US" dirty="0"/>
              <a:t>Logic can reference the values of registers </a:t>
            </a:r>
            <a:r>
              <a:rPr lang="en-US" i="1" dirty="0"/>
              <a:t>before</a:t>
            </a:r>
            <a:r>
              <a:rPr lang="en-US" dirty="0"/>
              <a:t> they are updated in this cycle (</a:t>
            </a:r>
            <a:r>
              <a:rPr lang="en-US" dirty="0" err="1"/>
              <a:t>ie</a:t>
            </a:r>
            <a:r>
              <a:rPr lang="en-US" dirty="0"/>
              <a:t>. values </a:t>
            </a:r>
            <a:r>
              <a:rPr lang="en-US" dirty="0" err="1"/>
              <a:t>immediatly</a:t>
            </a:r>
            <a:r>
              <a:rPr lang="en-US" dirty="0"/>
              <a:t> before the clock edge)</a:t>
            </a:r>
          </a:p>
          <a:p>
            <a:r>
              <a:rPr lang="en-US" dirty="0"/>
              <a:t>Allows multiple registers to be written to simultaneously (order does not matter)</a:t>
            </a:r>
          </a:p>
          <a:p>
            <a:r>
              <a:rPr lang="en-US" u="sng" dirty="0"/>
              <a:t>Use this for sequential logic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c, out;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a, b,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@(</a:t>
            </a:r>
            <a:r>
              <a:rPr lang="en-US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posedge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//use </a:t>
            </a:r>
            <a:r>
              <a:rPr lang="en-US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of ‘out’ before </a:t>
            </a:r>
            <a:r>
              <a:rPr lang="en-US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edge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 &lt;= out | a;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//use </a:t>
            </a:r>
            <a:r>
              <a:rPr lang="en-US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of ‘c’ before </a:t>
            </a:r>
            <a:r>
              <a:rPr lang="en-US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edge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out &lt;= c &amp; b;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276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B9A26-084E-6C46-BEAD-8739502D6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 for loops are </a:t>
            </a:r>
            <a:r>
              <a:rPr lang="en-US" i="1" dirty="0"/>
              <a:t>not</a:t>
            </a:r>
            <a:r>
              <a:rPr lang="en-US" dirty="0"/>
              <a:t> like C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636C3-5483-F14A-9A4E-177B8CB35B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7614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You are </a:t>
            </a:r>
            <a:r>
              <a:rPr lang="en-US" i="1" dirty="0"/>
              <a:t>not</a:t>
            </a:r>
            <a:r>
              <a:rPr lang="en-US" dirty="0"/>
              <a:t> describing iterations of execution</a:t>
            </a:r>
          </a:p>
          <a:p>
            <a:pPr lvl="1"/>
            <a:r>
              <a:rPr lang="en-US" dirty="0"/>
              <a:t>Cannot store a value in a temporary variable to be read and overwritten in the next iteration</a:t>
            </a:r>
          </a:p>
          <a:p>
            <a:r>
              <a:rPr lang="en-US" dirty="0"/>
              <a:t>Think of it like writing a little program that writes Verilog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genvar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[</a:t>
            </a:r>
            <a:r>
              <a:rPr lang="en-US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2:0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 a;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[</a:t>
            </a:r>
            <a:r>
              <a:rPr lang="en-US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3:0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 b;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generate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&lt;3;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i+1)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begin:loop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mod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(.a(a[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]), .b(b[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]), .c(b[i+1]));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endgenerate</a:t>
            </a:r>
            <a:endParaRPr lang="en-US" dirty="0">
              <a:solidFill>
                <a:srgbClr val="77008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8A1D02-9D79-D749-9476-A8FA431300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7614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generate loop is structurally equivalent to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[</a:t>
            </a:r>
            <a:r>
              <a:rPr lang="en-US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2:0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 a;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[</a:t>
            </a:r>
            <a:r>
              <a:rPr lang="en-US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3:0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 b;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mod inst_loop_0(.a(a[0]), .b(b[0]), .c(b[1]));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mod inst_loop_1(.a(a[1]), .b(b[1]), .c(b[2]));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mod inst_loop_2(.a(a[2]), .b(b[2]), .c(b[3]));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If you want a C like loop using a single instance of a module, you need to construct the control logic to manage the multi-cycle execution yourself – generate for will </a:t>
            </a:r>
            <a:r>
              <a:rPr lang="en-US" i="1" dirty="0"/>
              <a:t>not</a:t>
            </a:r>
            <a:r>
              <a:rPr lang="en-US" dirty="0"/>
              <a:t> do it for you</a:t>
            </a:r>
          </a:p>
        </p:txBody>
      </p:sp>
    </p:spTree>
    <p:extLst>
      <p:ext uri="{BB962C8B-B14F-4D97-AF65-F5344CB8AC3E}">
        <p14:creationId xmlns:p14="http://schemas.microsoft.com/office/powerpoint/2010/main" val="3662237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18E1DCA-3545-ED4C-A551-38241308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Simulating Verilog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FF30741-4F5E-BC41-AF01-DF40ADAEB3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71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FFA2A-2135-C848-B3C5-88CC298D9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Simulating Verilog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578C2-EBF2-7446-A633-557D7DCE3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ASIC Lab has started talking about this already</a:t>
            </a:r>
          </a:p>
          <a:p>
            <a:r>
              <a:rPr lang="en-US" dirty="0"/>
              <a:t>FPGA Lab will cover it in Lab 3</a:t>
            </a:r>
          </a:p>
          <a:p>
            <a:r>
              <a:rPr lang="en-US" dirty="0"/>
              <a:t>I’ll show you a simple example today</a:t>
            </a:r>
          </a:p>
          <a:p>
            <a:endParaRPr lang="en-US" dirty="0"/>
          </a:p>
          <a:p>
            <a:r>
              <a:rPr lang="en-US" dirty="0"/>
              <a:t>Need a testbench to specify your test case</a:t>
            </a:r>
          </a:p>
          <a:p>
            <a:pPr lvl="1"/>
            <a:r>
              <a:rPr lang="en-US" dirty="0"/>
              <a:t>Typically is a module that instantiates the module your are interested as the DUT (device under test)</a:t>
            </a:r>
          </a:p>
          <a:p>
            <a:pPr lvl="1"/>
            <a:r>
              <a:rPr lang="en-US" dirty="0"/>
              <a:t>Typically uses an “initial” block to manipulate signals</a:t>
            </a:r>
          </a:p>
          <a:p>
            <a:pPr lvl="2"/>
            <a:r>
              <a:rPr lang="en-US" dirty="0"/>
              <a:t>Initial blocks are run at the start of the simulation</a:t>
            </a:r>
          </a:p>
        </p:txBody>
      </p:sp>
    </p:spTree>
    <p:extLst>
      <p:ext uri="{BB962C8B-B14F-4D97-AF65-F5344CB8AC3E}">
        <p14:creationId xmlns:p14="http://schemas.microsoft.com/office/powerpoint/2010/main" val="3635839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7471E1-60BF-9444-9EB4-CE868D7D4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Testbench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64ACE-B682-5143-BC60-0BCF6083D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4" y="1485900"/>
            <a:ext cx="5591175" cy="51863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`timescale </a:t>
            </a:r>
            <a:r>
              <a:rPr lang="en-US" sz="11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ns/</a:t>
            </a:r>
            <a:r>
              <a:rPr lang="en-US" sz="11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ns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reg_tester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100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00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[</a:t>
            </a:r>
            <a:r>
              <a:rPr lang="en-US" sz="11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4:0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] a;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[</a:t>
            </a:r>
            <a:r>
              <a:rPr lang="en-US" sz="11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4:0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] b;</a:t>
            </a: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//Set the initial state of the clock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1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//Every 4 timesteps (1ns/step) flip the clock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&lt;= ~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//Instantiate the DUT</a:t>
            </a:r>
          </a:p>
          <a:p>
            <a:pPr marL="0" indent="0">
              <a:buNone/>
            </a:pP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five_bit_flip_flop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dut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(.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), .d(a), .q(b));</a:t>
            </a: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 begin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100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dumpfile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dump.vcd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//Setup file dump (for waveform viewer)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100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dumpvars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//Dump signals to </a:t>
            </a:r>
            <a:r>
              <a:rPr lang="en-US" sz="1100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dumpfile</a:t>
            </a:r>
            <a:endParaRPr lang="en-US" sz="1100" dirty="0">
              <a:solidFill>
                <a:srgbClr val="60606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4C82C7-A29A-8E4E-BFFF-03E69ACEF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485900"/>
            <a:ext cx="5591175" cy="51863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a = </a:t>
            </a:r>
            <a:r>
              <a:rPr lang="en-US" sz="11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5'd0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//Set inputs    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//Print these values at the end of the current simulation step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$strobe(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time: %4d, a: %d, b: %d, </a:t>
            </a:r>
            <a:r>
              <a:rPr lang="en-US" sz="11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%b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",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$time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a, b,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#4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//Go for 4 ns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$strobe(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time: %4d, a: %d, b: %d, </a:t>
            </a:r>
            <a:r>
              <a:rPr lang="en-US" sz="11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%b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",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$time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a, b,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#1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//Go for 1 ns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$strobe(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time: %4d, a: %d, b: %d, </a:t>
            </a:r>
            <a:r>
              <a:rPr lang="en-US" sz="11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%b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",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$time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a, b,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#1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//Go for 1 ns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a = 5’d2;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//Set inputs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$strobe(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time: %4d, a: %d, b: %d, </a:t>
            </a:r>
            <a:r>
              <a:rPr lang="en-US" sz="11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%b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",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$time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a, b,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#6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//Go for 6 ns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$strobe(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time: %4d, a: %d, b: %d, </a:t>
            </a:r>
            <a:r>
              <a:rPr lang="en-US" sz="11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%b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",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$time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a, b,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#1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//Go for 1 ns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$strobe(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time: %4d, a: %d, b: %d, </a:t>
            </a:r>
            <a:r>
              <a:rPr lang="en-US" sz="11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%b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",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$time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a, b,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#8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//Run for another clock cycle + 1ns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$strobe(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time: %4d, a: %d, b: %d, </a:t>
            </a:r>
            <a:r>
              <a:rPr lang="en-US" sz="11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%b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",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$time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a, b,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$finish()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1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//End the simulation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r>
              <a:rPr lang="en-US" sz="1100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endmodule</a:t>
            </a:r>
            <a:endParaRPr lang="en-US" sz="1100" dirty="0">
              <a:solidFill>
                <a:srgbClr val="77008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76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C2A59-3662-824E-845D-DFC22B40A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B1663-CD9C-844D-8840-937B311018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6772" y="5001230"/>
            <a:ext cx="5848350" cy="17287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0, a: 0, b: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4, a: 0,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5, a: 0,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6, a: 2,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12,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13,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E44821-CFB3-F24C-A92E-407E5A1C17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8200" y="1360644"/>
            <a:ext cx="10515600" cy="32951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3FD7FF-D44B-484D-81D5-19D21A96B079}"/>
              </a:ext>
            </a:extLst>
          </p:cNvPr>
          <p:cNvSpPr txBox="1"/>
          <p:nvPr/>
        </p:nvSpPr>
        <p:spPr>
          <a:xfrm>
            <a:off x="2085976" y="5001230"/>
            <a:ext cx="210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”X” means unknown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CCFC7B6-CB2B-B346-8EAE-19FB584CF843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2328863" y="3429000"/>
            <a:ext cx="807593" cy="157223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725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4D184C7-0AA8-5649-9F71-200E996F8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“System Tasks”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75F89-ABCC-AA4C-AA7B-AC3D23A3E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$strobe(“format </a:t>
            </a:r>
            <a:r>
              <a:rPr lang="en-US" dirty="0" err="1"/>
              <a:t>str</a:t>
            </a:r>
            <a:r>
              <a:rPr lang="en-US" dirty="0"/>
              <a:t>”, values …)</a:t>
            </a:r>
          </a:p>
          <a:p>
            <a:pPr lvl="1"/>
            <a:r>
              <a:rPr lang="en-US" dirty="0"/>
              <a:t>Prints values to the console.  Is executed at the very end of the current cycle (after all changes have propagated)</a:t>
            </a:r>
          </a:p>
          <a:p>
            <a:pPr lvl="2"/>
            <a:r>
              <a:rPr lang="en-US" dirty="0"/>
              <a:t>In Verilog parlance, this executes after “all simulation events have occurred for the simulation time”</a:t>
            </a:r>
          </a:p>
          <a:p>
            <a:r>
              <a:rPr lang="en-US" dirty="0"/>
              <a:t>$time</a:t>
            </a:r>
          </a:p>
          <a:p>
            <a:pPr lvl="1"/>
            <a:r>
              <a:rPr lang="en-US" dirty="0"/>
              <a:t>Get the current simulation time</a:t>
            </a:r>
          </a:p>
          <a:p>
            <a:r>
              <a:rPr lang="en-US" dirty="0"/>
              <a:t>$monitor(“format </a:t>
            </a:r>
            <a:r>
              <a:rPr lang="en-US" dirty="0" err="1"/>
              <a:t>str</a:t>
            </a:r>
            <a:r>
              <a:rPr lang="en-US" dirty="0"/>
              <a:t>”, values …)</a:t>
            </a:r>
          </a:p>
          <a:p>
            <a:pPr lvl="1"/>
            <a:r>
              <a:rPr lang="en-US" dirty="0"/>
              <a:t>Prints values to the console when any of them change</a:t>
            </a:r>
          </a:p>
          <a:p>
            <a:pPr lvl="1"/>
            <a:r>
              <a:rPr lang="en-US" dirty="0"/>
              <a:t>Only 1 monitor statement can be active at a time</a:t>
            </a:r>
          </a:p>
          <a:p>
            <a:r>
              <a:rPr lang="en-US" dirty="0"/>
              <a:t>$finish()</a:t>
            </a:r>
          </a:p>
          <a:p>
            <a:pPr lvl="1"/>
            <a:r>
              <a:rPr lang="en-US" dirty="0"/>
              <a:t>End the simulation</a:t>
            </a:r>
          </a:p>
          <a:p>
            <a:r>
              <a:rPr lang="en-US" dirty="0"/>
              <a:t>$display(“format </a:t>
            </a:r>
            <a:r>
              <a:rPr lang="en-US" dirty="0" err="1"/>
              <a:t>str</a:t>
            </a:r>
            <a:r>
              <a:rPr lang="en-US" dirty="0"/>
              <a:t>”, values …)</a:t>
            </a:r>
          </a:p>
          <a:p>
            <a:pPr lvl="1"/>
            <a:r>
              <a:rPr lang="en-US" dirty="0"/>
              <a:t>Similar to $strobe except it is not guaranteed to be executed at the end of the current cycle</a:t>
            </a:r>
          </a:p>
        </p:txBody>
      </p:sp>
    </p:spTree>
    <p:extLst>
      <p:ext uri="{BB962C8B-B14F-4D97-AF65-F5344CB8AC3E}">
        <p14:creationId xmlns:p14="http://schemas.microsoft.com/office/powerpoint/2010/main" val="53771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7471E1-60BF-9444-9EB4-CE868D7D4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Printing every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64ACE-B682-5143-BC60-0BCF6083D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2425" y="1485899"/>
            <a:ext cx="5019676" cy="51863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`timescale 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ns/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ns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reg_tester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[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4:0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 a;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[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4:0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 b;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//Set the initial state of the clock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//Every 4 timesteps (1ns/step) flip the clock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&lt;= ~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//Instantiate the DUT</a:t>
            </a:r>
          </a:p>
          <a:p>
            <a:pPr marL="0" indent="0">
              <a:buNone/>
            </a:pP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five_bit_flip_flop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dut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(.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), .d(a), .q(b));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4C82C7-A29A-8E4E-BFFF-03E69ACEF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9276" y="1485899"/>
            <a:ext cx="6457950" cy="51863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 begin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400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dumpfile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dump.vcd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//Setup file dump (for waveform viewer)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400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dumpvars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//Dump signals to </a:t>
            </a:r>
            <a:r>
              <a:rPr lang="en-US" sz="1400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dumpfile</a:t>
            </a:r>
            <a:endParaRPr lang="en-US" sz="1400" dirty="0">
              <a:solidFill>
                <a:srgbClr val="60606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a = 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5'd0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//Set inputs    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#6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//Go for 6 ns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a = 5’d2;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//Set inputs 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#15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//Go for 6 ns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$finish()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//End the simulation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 begin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forever begin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$strobe(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"time: %4d, a: %d, b: %d,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%b"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$time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a, b,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#1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end 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endmodule</a:t>
            </a:r>
            <a:endParaRPr lang="en-US" sz="1400" dirty="0">
              <a:solidFill>
                <a:srgbClr val="77008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221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94A09-0F79-4D4F-8AE8-5D5C2E63F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Verilog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B5E1CC-626C-C04E-BD5F-8D07991E76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7043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79276AA-C291-2346-94CB-26A6837D5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Result!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988E5A-3EDC-634C-9773-E96E890D4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0, a: 0, b: x,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1, a: 0, b: x,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2, a: 0, b: x,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3, a: 0, b: x,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4, a: 0,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5, a: 0,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6, a: 2,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7, a: 2,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8, a: 2,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9, a: 2,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10, a: 2,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11, a: 2,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12,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13,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14,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15,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16,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17,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18,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19,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20,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</a:p>
        </p:txBody>
      </p:sp>
    </p:spTree>
    <p:extLst>
      <p:ext uri="{BB962C8B-B14F-4D97-AF65-F5344CB8AC3E}">
        <p14:creationId xmlns:p14="http://schemas.microsoft.com/office/powerpoint/2010/main" val="3165903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7471E1-60BF-9444-9EB4-CE868D7D4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64ACE-B682-5143-BC60-0BCF6083D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2425" y="1485899"/>
            <a:ext cx="5019676" cy="51863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`timescale 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ns/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ns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reg_tester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[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4:0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 a;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[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4:0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 b;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//Set the initial state of the clock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//Every 4 timesteps (1ns) flip the clock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&lt;= ~</a:t>
            </a:r>
            <a:r>
              <a:rPr lang="en-US" sz="1400">
                <a:latin typeface="Consolas" panose="020B0609020204030204" pitchFamily="49" charset="0"/>
                <a:cs typeface="Consolas" panose="020B0609020204030204" pitchFamily="49" charset="0"/>
              </a:rPr>
              <a:t>clk;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//Instantiate the DUT</a:t>
            </a:r>
          </a:p>
          <a:p>
            <a:pPr marL="0" indent="0">
              <a:buNone/>
            </a:pP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five_bit_flip_flop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dut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(.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), .d(a), .q(b));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4C82C7-A29A-8E4E-BFFF-03E69ACEF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9276" y="1485899"/>
            <a:ext cx="6457950" cy="5186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 begin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400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dumpfile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dump.vcd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//Setup file dump (for waveform viewer)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400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dumpvars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//Dump signals to </a:t>
            </a:r>
            <a:r>
              <a:rPr lang="en-US" sz="1400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dumpfile</a:t>
            </a:r>
            <a:endParaRPr lang="en-US" sz="1400" dirty="0">
              <a:solidFill>
                <a:srgbClr val="60606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a = </a:t>
            </a:r>
            <a:r>
              <a:rPr lang="en-US" sz="14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5'd0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//Set inputs    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#6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//Go for 6 ns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a = 5'd2;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#15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//Go for 6 ns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$finish()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//End the simulation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initial begin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$monitor(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"time: %4d, a: %d, b: %d,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%b"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$time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a, b,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sz="14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end</a:t>
            </a:r>
          </a:p>
          <a:p>
            <a:pPr marL="0" indent="0">
              <a:buNone/>
            </a:pPr>
            <a:r>
              <a:rPr lang="en-US" sz="1400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endmodule</a:t>
            </a:r>
            <a:endParaRPr lang="en-US" sz="1400" dirty="0">
              <a:solidFill>
                <a:srgbClr val="77008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5227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50790-63AD-C142-87CB-BDAC6C74D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C40B1D-36FC-3B48-AEC2-869C6AF4B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0, a: 0, b: x,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4, a: 0,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6, a: 2,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 8, a: 2, b: 0,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12,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16,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0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time: 20, a: 2, b: 2,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1</a:t>
            </a:r>
          </a:p>
        </p:txBody>
      </p:sp>
    </p:spTree>
    <p:extLst>
      <p:ext uri="{BB962C8B-B14F-4D97-AF65-F5344CB8AC3E}">
        <p14:creationId xmlns:p14="http://schemas.microsoft.com/office/powerpoint/2010/main" val="30551150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26DBF-4F4B-2E4A-9A02-11C9CEBAA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Simulating in this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B63C6-74DF-B240-AA4F-3EF91839F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VCS</a:t>
            </a:r>
          </a:p>
          <a:p>
            <a:pPr lvl="1"/>
            <a:r>
              <a:rPr lang="en-US" dirty="0"/>
              <a:t>Introduced in ASIC Lab 2</a:t>
            </a:r>
          </a:p>
          <a:p>
            <a:pPr lvl="1"/>
            <a:r>
              <a:rPr lang="en-US" dirty="0"/>
              <a:t>Installed on Cory 125 Computers</a:t>
            </a:r>
          </a:p>
          <a:p>
            <a:r>
              <a:rPr lang="en-US" dirty="0" err="1"/>
              <a:t>ModelSim</a:t>
            </a:r>
            <a:endParaRPr lang="en-US" dirty="0"/>
          </a:p>
          <a:p>
            <a:pPr lvl="1"/>
            <a:r>
              <a:rPr lang="en-US" dirty="0"/>
              <a:t>Introduced in FPGA Lab3</a:t>
            </a:r>
          </a:p>
          <a:p>
            <a:pPr lvl="1"/>
            <a:r>
              <a:rPr lang="en-US" dirty="0"/>
              <a:t>Installed on Cory 125 Computers</a:t>
            </a:r>
          </a:p>
          <a:p>
            <a:pPr lvl="1"/>
            <a:r>
              <a:rPr lang="en-US" dirty="0"/>
              <a:t>Educational version (PE) available for Windows</a:t>
            </a:r>
          </a:p>
          <a:p>
            <a:r>
              <a:rPr lang="en-US" dirty="0" err="1"/>
              <a:t>Vivado</a:t>
            </a:r>
            <a:r>
              <a:rPr lang="en-US" dirty="0"/>
              <a:t> Simulator</a:t>
            </a:r>
          </a:p>
          <a:p>
            <a:pPr lvl="1"/>
            <a:r>
              <a:rPr lang="en-US" dirty="0"/>
              <a:t>Introduced in FPGA Lab 3</a:t>
            </a:r>
          </a:p>
          <a:p>
            <a:pPr lvl="1"/>
            <a:r>
              <a:rPr lang="en-US" dirty="0"/>
              <a:t>Installed on Cory 125 Computers</a:t>
            </a:r>
          </a:p>
          <a:p>
            <a:pPr lvl="1"/>
            <a:r>
              <a:rPr lang="en-US" dirty="0"/>
              <a:t>Free version (</a:t>
            </a:r>
            <a:r>
              <a:rPr lang="en-US" dirty="0" err="1"/>
              <a:t>WebPack</a:t>
            </a:r>
            <a:r>
              <a:rPr lang="en-US" dirty="0"/>
              <a:t>) can be installed on Linux and Windows (Mac needs a VM)</a:t>
            </a:r>
          </a:p>
          <a:p>
            <a:pPr lvl="2"/>
            <a:r>
              <a:rPr lang="en-US" dirty="0"/>
              <a:t>Install </a:t>
            </a:r>
            <a:r>
              <a:rPr lang="en-US" dirty="0" err="1"/>
              <a:t>Vivado</a:t>
            </a:r>
            <a:r>
              <a:rPr lang="en-US" dirty="0"/>
              <a:t> 2017.4 if you are in the FPGA Lab</a:t>
            </a:r>
          </a:p>
          <a:p>
            <a:r>
              <a:rPr lang="en-US" dirty="0"/>
              <a:t>EDA Playground (</a:t>
            </a:r>
            <a:r>
              <a:rPr lang="en-US" dirty="0">
                <a:hlinkClick r:id="rId2"/>
              </a:rPr>
              <a:t>https://www.edaplayground.com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Free Web Based Simulator</a:t>
            </a:r>
          </a:p>
          <a:p>
            <a:pPr lvl="1"/>
            <a:r>
              <a:rPr lang="en-US" dirty="0"/>
              <a:t>Requires Registration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7292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86750-AC6B-C242-B036-B5217050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Blocking vs. Non-Blocking Assignment Conventions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F83512-A1E1-1247-B5CA-9011660F10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and why you should follow them</a:t>
            </a:r>
          </a:p>
        </p:txBody>
      </p:sp>
    </p:spTree>
    <p:extLst>
      <p:ext uri="{BB962C8B-B14F-4D97-AF65-F5344CB8AC3E}">
        <p14:creationId xmlns:p14="http://schemas.microsoft.com/office/powerpoint/2010/main" val="2605384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5255CF-906D-1D49-87E0-660DB5C14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Logic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5966D0-9C1E-464A-8959-56F9B21709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Non-Blocking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6CBDC3-BD7B-1C46-886B-B861121220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@(</a:t>
            </a:r>
            <a:r>
              <a:rPr lang="en-US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posedge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 &lt;= a &amp; b;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e &lt;= c | d;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178F01-968F-134C-B7EA-4466F98EE8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Blocking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091CDB6-8267-4B48-807C-6981488DEF7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@(</a:t>
            </a:r>
            <a:r>
              <a:rPr lang="en-US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posedge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 = a &amp; b;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e = c | d;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73ADDE-0663-2C43-8696-0AB063BB05EF}"/>
              </a:ext>
            </a:extLst>
          </p:cNvPr>
          <p:cNvSpPr txBox="1"/>
          <p:nvPr/>
        </p:nvSpPr>
        <p:spPr>
          <a:xfrm>
            <a:off x="2889931" y="5935741"/>
            <a:ext cx="6415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Are these the same module?</a:t>
            </a:r>
          </a:p>
        </p:txBody>
      </p:sp>
    </p:spTree>
    <p:extLst>
      <p:ext uri="{BB962C8B-B14F-4D97-AF65-F5344CB8AC3E}">
        <p14:creationId xmlns:p14="http://schemas.microsoft.com/office/powerpoint/2010/main" val="6860113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A3CFC-AA11-3446-93A9-8C3CB1E8A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Logic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B34CC-75A6-AD41-9B14-474CFC016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68377"/>
            <a:ext cx="5157787" cy="823912"/>
          </a:xfrm>
        </p:spPr>
        <p:txBody>
          <a:bodyPr/>
          <a:lstStyle/>
          <a:p>
            <a:r>
              <a:rPr lang="en-US" dirty="0"/>
              <a:t>Non-Blocking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82A5C4C-12CC-1749-9847-E2169570FEE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39801" y="2092289"/>
            <a:ext cx="5157787" cy="151978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49545E-082E-B649-AB64-437AB55903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68377"/>
            <a:ext cx="5183188" cy="823912"/>
          </a:xfrm>
        </p:spPr>
        <p:txBody>
          <a:bodyPr/>
          <a:lstStyle/>
          <a:p>
            <a:r>
              <a:rPr lang="en-US" dirty="0"/>
              <a:t>Blocking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D3DE1B-15B2-C44A-904B-5ED3C6488A26}"/>
              </a:ext>
            </a:extLst>
          </p:cNvPr>
          <p:cNvSpPr txBox="1"/>
          <p:nvPr/>
        </p:nvSpPr>
        <p:spPr>
          <a:xfrm>
            <a:off x="1602213" y="6070215"/>
            <a:ext cx="89907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Are these the same module? – </a:t>
            </a:r>
            <a:r>
              <a:rPr lang="en-US" sz="4000" dirty="0">
                <a:solidFill>
                  <a:srgbClr val="FF0000"/>
                </a:solidFill>
              </a:rPr>
              <a:t>No</a:t>
            </a:r>
            <a:endParaRPr lang="en-US" sz="4000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DDD86AF-0DE2-0B43-BF74-867DA5F334A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905032" y="2092289"/>
            <a:ext cx="3373191" cy="1519789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0D28F518-32C7-B44B-9E83-F6CABF0DFF3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642419" y="3845175"/>
          <a:ext cx="491033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77">
                  <a:extLst>
                    <a:ext uri="{9D8B030D-6E8A-4147-A177-3AD203B41FA5}">
                      <a16:colId xmlns:a16="http://schemas.microsoft.com/office/drawing/2014/main" val="2733076631"/>
                    </a:ext>
                  </a:extLst>
                </a:gridCol>
                <a:gridCol w="411332">
                  <a:extLst>
                    <a:ext uri="{9D8B030D-6E8A-4147-A177-3AD203B41FA5}">
                      <a16:colId xmlns:a16="http://schemas.microsoft.com/office/drawing/2014/main" val="281682642"/>
                    </a:ext>
                  </a:extLst>
                </a:gridCol>
                <a:gridCol w="411332">
                  <a:extLst>
                    <a:ext uri="{9D8B030D-6E8A-4147-A177-3AD203B41FA5}">
                      <a16:colId xmlns:a16="http://schemas.microsoft.com/office/drawing/2014/main" val="3770592740"/>
                    </a:ext>
                  </a:extLst>
                </a:gridCol>
                <a:gridCol w="411332">
                  <a:extLst>
                    <a:ext uri="{9D8B030D-6E8A-4147-A177-3AD203B41FA5}">
                      <a16:colId xmlns:a16="http://schemas.microsoft.com/office/drawing/2014/main" val="125018819"/>
                    </a:ext>
                  </a:extLst>
                </a:gridCol>
                <a:gridCol w="1478132">
                  <a:extLst>
                    <a:ext uri="{9D8B030D-6E8A-4147-A177-3AD203B41FA5}">
                      <a16:colId xmlns:a16="http://schemas.microsoft.com/office/drawing/2014/main" val="3602197892"/>
                    </a:ext>
                  </a:extLst>
                </a:gridCol>
                <a:gridCol w="1478132">
                  <a:extLst>
                    <a:ext uri="{9D8B030D-6E8A-4147-A177-3AD203B41FA5}">
                      <a16:colId xmlns:a16="http://schemas.microsoft.com/office/drawing/2014/main" val="15104877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Non-Blocking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Blocking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3673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446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551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015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250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026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90867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AAED8-12C4-2249-9886-CCF5790C3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Combinational Logic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152FE-9DA8-5C4D-B8C4-26A296732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181797" cy="82391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Blocking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1EFF63-5CFA-2146-BDF1-E7FECA877D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3181796" cy="368458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always</a:t>
            </a:r>
            <a:r>
              <a:rPr lang="en-US" dirty="0"/>
              <a:t> @(a, b, d)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begin</a:t>
            </a:r>
          </a:p>
          <a:p>
            <a:pPr marL="0" indent="0">
              <a:buNone/>
            </a:pPr>
            <a:r>
              <a:rPr lang="en-US" dirty="0"/>
              <a:t>    c = a &amp; b;</a:t>
            </a:r>
          </a:p>
          <a:p>
            <a:pPr marL="0" indent="0">
              <a:buNone/>
            </a:pPr>
            <a:r>
              <a:rPr lang="en-US" dirty="0"/>
              <a:t>    e = c | d;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end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307A03-182B-824C-B6AD-2DFCE3320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85828" y="1681163"/>
            <a:ext cx="3451194" cy="82391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Non-Blocking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(Input Sensitivity)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082361-DAD2-5A4F-9135-109DA50C18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85828" y="2505075"/>
            <a:ext cx="3451194" cy="368458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always</a:t>
            </a:r>
            <a:r>
              <a:rPr lang="en-US" dirty="0"/>
              <a:t> @(a, b, d)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begin</a:t>
            </a:r>
          </a:p>
          <a:p>
            <a:pPr marL="0" indent="0">
              <a:buNone/>
            </a:pPr>
            <a:r>
              <a:rPr lang="en-US" dirty="0"/>
              <a:t>    c &lt;= a &amp; b;</a:t>
            </a:r>
          </a:p>
          <a:p>
            <a:pPr marL="0" indent="0">
              <a:buNone/>
            </a:pPr>
            <a:r>
              <a:rPr lang="en-US" dirty="0"/>
              <a:t>    e &lt;= c | d;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end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30ADA23A-BB75-B848-A433-A483085F0616}"/>
              </a:ext>
            </a:extLst>
          </p:cNvPr>
          <p:cNvSpPr txBox="1">
            <a:spLocks/>
          </p:cNvSpPr>
          <p:nvPr/>
        </p:nvSpPr>
        <p:spPr>
          <a:xfrm>
            <a:off x="8433786" y="1681163"/>
            <a:ext cx="3418366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C00000"/>
                </a:solidFill>
              </a:rPr>
              <a:t>Non-Blocking (Intermediate Sensitivity)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9783A848-AC30-C04C-BE0D-86CCF46E99E4}"/>
              </a:ext>
            </a:extLst>
          </p:cNvPr>
          <p:cNvSpPr txBox="1">
            <a:spLocks/>
          </p:cNvSpPr>
          <p:nvPr/>
        </p:nvSpPr>
        <p:spPr>
          <a:xfrm>
            <a:off x="8433786" y="2505075"/>
            <a:ext cx="3451194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always</a:t>
            </a:r>
            <a:r>
              <a:rPr lang="en-US" dirty="0"/>
              <a:t> @(a, b, d, c)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begin</a:t>
            </a:r>
          </a:p>
          <a:p>
            <a:pPr marL="0" indent="0">
              <a:buNone/>
            </a:pPr>
            <a:r>
              <a:rPr lang="en-US" dirty="0"/>
              <a:t>    c &lt;= a &amp; b;</a:t>
            </a:r>
          </a:p>
          <a:p>
            <a:pPr marL="0" indent="0">
              <a:buNone/>
            </a:pPr>
            <a:r>
              <a:rPr lang="en-US" dirty="0"/>
              <a:t>    e &lt;= c | d;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</a:rPr>
              <a:t>end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105330-ECDB-F645-BA43-D599CAF96BE9}"/>
              </a:ext>
            </a:extLst>
          </p:cNvPr>
          <p:cNvSpPr txBox="1"/>
          <p:nvPr/>
        </p:nvSpPr>
        <p:spPr>
          <a:xfrm>
            <a:off x="2889931" y="5935741"/>
            <a:ext cx="6415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Are these the same module?</a:t>
            </a:r>
          </a:p>
        </p:txBody>
      </p:sp>
    </p:spTree>
    <p:extLst>
      <p:ext uri="{BB962C8B-B14F-4D97-AF65-F5344CB8AC3E}">
        <p14:creationId xmlns:p14="http://schemas.microsoft.com/office/powerpoint/2010/main" val="11505066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AAED8-12C4-2249-9886-CCF5790C3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Combinational Logic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152FE-9DA8-5C4D-B8C4-26A296732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76976"/>
            <a:ext cx="3181797" cy="823912"/>
          </a:xfrm>
        </p:spPr>
        <p:txBody>
          <a:bodyPr/>
          <a:lstStyle/>
          <a:p>
            <a:r>
              <a:rPr lang="en-US" dirty="0"/>
              <a:t>Blocking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70B8356-2CA3-EF45-807D-D0674E06AFC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06960" y="2300888"/>
            <a:ext cx="3181350" cy="14224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307A03-182B-824C-B6AD-2DFCE3320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86986" y="1476976"/>
            <a:ext cx="3451194" cy="823912"/>
          </a:xfrm>
        </p:spPr>
        <p:txBody>
          <a:bodyPr/>
          <a:lstStyle/>
          <a:p>
            <a:r>
              <a:rPr lang="en-US" dirty="0"/>
              <a:t>Non-Blocking</a:t>
            </a:r>
            <a:br>
              <a:rPr lang="en-US" dirty="0"/>
            </a:br>
            <a:r>
              <a:rPr lang="en-US" dirty="0"/>
              <a:t>(Input Sensitivity)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EA696C3-FB3E-E340-B1AE-D3C76EAE9E5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273907" y="2240557"/>
            <a:ext cx="3451225" cy="1543062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30ADA23A-BB75-B848-A433-A483085F0616}"/>
              </a:ext>
            </a:extLst>
          </p:cNvPr>
          <p:cNvSpPr txBox="1">
            <a:spLocks/>
          </p:cNvSpPr>
          <p:nvPr/>
        </p:nvSpPr>
        <p:spPr>
          <a:xfrm>
            <a:off x="8433786" y="1476976"/>
            <a:ext cx="3418366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Non-Blocking (Intermediate Sensitivity)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9783A848-AC30-C04C-BE0D-86CCF46E99E4}"/>
              </a:ext>
            </a:extLst>
          </p:cNvPr>
          <p:cNvSpPr txBox="1">
            <a:spLocks/>
          </p:cNvSpPr>
          <p:nvPr/>
        </p:nvSpPr>
        <p:spPr>
          <a:xfrm>
            <a:off x="8433786" y="2505075"/>
            <a:ext cx="3451194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105330-ECDB-F645-BA43-D599CAF96BE9}"/>
              </a:ext>
            </a:extLst>
          </p:cNvPr>
          <p:cNvSpPr txBox="1"/>
          <p:nvPr/>
        </p:nvSpPr>
        <p:spPr>
          <a:xfrm>
            <a:off x="839788" y="6116206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Are these the same module? – </a:t>
            </a:r>
            <a:r>
              <a:rPr lang="en-US" sz="4000" dirty="0">
                <a:solidFill>
                  <a:srgbClr val="FF0000"/>
                </a:solidFill>
              </a:rPr>
              <a:t>??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1CDA90F-7091-3A41-8B6A-B8E8B6CBC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8189" y="2252919"/>
            <a:ext cx="3486321" cy="1558755"/>
          </a:xfrm>
          <a:prstGeom prst="rect">
            <a:avLst/>
          </a:prstGeom>
        </p:spPr>
      </p:pic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924F774E-3201-FC42-800C-90685B7A6CB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2642" y="3964589"/>
          <a:ext cx="7509891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139">
                  <a:extLst>
                    <a:ext uri="{9D8B030D-6E8A-4147-A177-3AD203B41FA5}">
                      <a16:colId xmlns:a16="http://schemas.microsoft.com/office/drawing/2014/main" val="2733076631"/>
                    </a:ext>
                  </a:extLst>
                </a:gridCol>
                <a:gridCol w="411367">
                  <a:extLst>
                    <a:ext uri="{9D8B030D-6E8A-4147-A177-3AD203B41FA5}">
                      <a16:colId xmlns:a16="http://schemas.microsoft.com/office/drawing/2014/main" val="281682642"/>
                    </a:ext>
                  </a:extLst>
                </a:gridCol>
                <a:gridCol w="411367">
                  <a:extLst>
                    <a:ext uri="{9D8B030D-6E8A-4147-A177-3AD203B41FA5}">
                      <a16:colId xmlns:a16="http://schemas.microsoft.com/office/drawing/2014/main" val="3770592740"/>
                    </a:ext>
                  </a:extLst>
                </a:gridCol>
                <a:gridCol w="411367">
                  <a:extLst>
                    <a:ext uri="{9D8B030D-6E8A-4147-A177-3AD203B41FA5}">
                      <a16:colId xmlns:a16="http://schemas.microsoft.com/office/drawing/2014/main" val="125018819"/>
                    </a:ext>
                  </a:extLst>
                </a:gridCol>
                <a:gridCol w="1055638">
                  <a:extLst>
                    <a:ext uri="{9D8B030D-6E8A-4147-A177-3AD203B41FA5}">
                      <a16:colId xmlns:a16="http://schemas.microsoft.com/office/drawing/2014/main" val="3602197892"/>
                    </a:ext>
                  </a:extLst>
                </a:gridCol>
                <a:gridCol w="1900880">
                  <a:extLst>
                    <a:ext uri="{9D8B030D-6E8A-4147-A177-3AD203B41FA5}">
                      <a16:colId xmlns:a16="http://schemas.microsoft.com/office/drawing/2014/main" val="1510487799"/>
                    </a:ext>
                  </a:extLst>
                </a:gridCol>
                <a:gridCol w="2599133">
                  <a:extLst>
                    <a:ext uri="{9D8B030D-6E8A-4147-A177-3AD203B41FA5}">
                      <a16:colId xmlns:a16="http://schemas.microsoft.com/office/drawing/2014/main" val="11084550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Blocking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Non-Blocking</a:t>
                      </a:r>
                      <a:br>
                        <a:rPr lang="en-US" dirty="0"/>
                      </a:br>
                      <a:r>
                        <a:rPr lang="en-US" dirty="0"/>
                        <a:t>(Input Sensitivity)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Non-Blocking (Intermediate Sensitivity)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3673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446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551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015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25096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BD07C33-0898-F548-AB42-62AD301A191C}"/>
              </a:ext>
            </a:extLst>
          </p:cNvPr>
          <p:cNvSpPr txBox="1"/>
          <p:nvPr/>
        </p:nvSpPr>
        <p:spPr>
          <a:xfrm>
            <a:off x="7846074" y="183085"/>
            <a:ext cx="4254190" cy="120032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WARNING: [Synth 8-567] referenced signal 'c' should be on the sensitivity list [/home/</a:t>
            </a:r>
            <a:r>
              <a:rPr lang="en-US" dirty="0" err="1"/>
              <a:t>cyarp</a:t>
            </a:r>
            <a:r>
              <a:rPr lang="en-US" dirty="0"/>
              <a:t>/</a:t>
            </a:r>
            <a:r>
              <a:rPr lang="en-US" dirty="0" err="1"/>
              <a:t>test_blocking</a:t>
            </a:r>
            <a:r>
              <a:rPr lang="en-US" dirty="0"/>
              <a:t>/combinational_nonblocking_input_only.v:33]</a:t>
            </a:r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B88309D0-15A3-6944-855D-D35E14F5F1D0}"/>
              </a:ext>
            </a:extLst>
          </p:cNvPr>
          <p:cNvSpPr/>
          <p:nvPr/>
        </p:nvSpPr>
        <p:spPr>
          <a:xfrm rot="3746631">
            <a:off x="7158298" y="1120966"/>
            <a:ext cx="301841" cy="972032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65BB5B-D2A8-6240-A480-C8D1F2139013}"/>
              </a:ext>
            </a:extLst>
          </p:cNvPr>
          <p:cNvSpPr txBox="1"/>
          <p:nvPr/>
        </p:nvSpPr>
        <p:spPr>
          <a:xfrm>
            <a:off x="5675224" y="4717123"/>
            <a:ext cx="1452229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Looks like a latch.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Where is it??</a:t>
            </a:r>
          </a:p>
        </p:txBody>
      </p:sp>
    </p:spTree>
    <p:extLst>
      <p:ext uri="{BB962C8B-B14F-4D97-AF65-F5344CB8AC3E}">
        <p14:creationId xmlns:p14="http://schemas.microsoft.com/office/powerpoint/2010/main" val="427586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564B3-E27D-AB49-9D5F-DF6DE3E89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to the Rules of Thumb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AE8B3-51D9-5D4D-9E14-1F3D827D5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3546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Sequential Logic: Use non-blocking assignments</a:t>
            </a:r>
          </a:p>
          <a:p>
            <a:r>
              <a:rPr lang="en-US" dirty="0"/>
              <a:t>Combinational Logic: Use blocking assignments</a:t>
            </a:r>
          </a:p>
          <a:p>
            <a:r>
              <a:rPr lang="en-US" dirty="0"/>
              <a:t>You can always break up your sequential logic into combinational and sequential components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@(*)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c = a &amp; b;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next_state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c | state;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@(</a:t>
            </a:r>
            <a:r>
              <a:rPr lang="en-US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posedge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state &lt;=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next_state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1F413AA-E383-4648-92C2-616EE0CB0558}"/>
              </a:ext>
            </a:extLst>
          </p:cNvPr>
          <p:cNvGrpSpPr/>
          <p:nvPr/>
        </p:nvGrpSpPr>
        <p:grpSpPr>
          <a:xfrm>
            <a:off x="7611475" y="4066875"/>
            <a:ext cx="1719944" cy="1239431"/>
            <a:chOff x="2008688" y="3302026"/>
            <a:chExt cx="1719944" cy="123943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DB77A3F-067E-C94A-8C62-FDFB00EF34BA}"/>
                </a:ext>
              </a:extLst>
            </p:cNvPr>
            <p:cNvSpPr/>
            <p:nvPr/>
          </p:nvSpPr>
          <p:spPr>
            <a:xfrm>
              <a:off x="2316210" y="3302026"/>
              <a:ext cx="1104900" cy="8382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17DBBC8-57A4-AB44-A7CD-6AEF9ED6CC9C}"/>
                </a:ext>
              </a:extLst>
            </p:cNvPr>
            <p:cNvSpPr txBox="1"/>
            <p:nvPr/>
          </p:nvSpPr>
          <p:spPr>
            <a:xfrm>
              <a:off x="2316210" y="3506243"/>
              <a:ext cx="3738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CCCCF67-FE71-1E44-A945-26B605043B29}"/>
                </a:ext>
              </a:extLst>
            </p:cNvPr>
            <p:cNvSpPr txBox="1"/>
            <p:nvPr/>
          </p:nvSpPr>
          <p:spPr>
            <a:xfrm>
              <a:off x="3029656" y="3493180"/>
              <a:ext cx="3914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Q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1CC9451-5827-3641-93DB-9CEBA41761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77073" y="3859920"/>
              <a:ext cx="191587" cy="28030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678E7B0-207D-1740-A833-70F55E2249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68660" y="3859920"/>
              <a:ext cx="182233" cy="28030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1B9BA7A-0C30-5B4D-B8ED-E209DB1D1ABB}"/>
                </a:ext>
              </a:extLst>
            </p:cNvPr>
            <p:cNvCxnSpPr>
              <a:cxnSpLocks/>
              <a:endCxn id="6" idx="1"/>
            </p:cNvCxnSpPr>
            <p:nvPr/>
          </p:nvCxnSpPr>
          <p:spPr>
            <a:xfrm>
              <a:off x="2008688" y="3737076"/>
              <a:ext cx="30752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5B430C8-2A9C-0D4C-8D17-42EA68E28A6A}"/>
                </a:ext>
              </a:extLst>
            </p:cNvPr>
            <p:cNvCxnSpPr>
              <a:cxnSpLocks/>
              <a:stCxn id="7" idx="3"/>
            </p:cNvCxnSpPr>
            <p:nvPr/>
          </p:nvCxnSpPr>
          <p:spPr>
            <a:xfrm flipV="1">
              <a:off x="3421110" y="3718382"/>
              <a:ext cx="307522" cy="563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B687597-CDB0-914B-8214-9BDC1E8531A2}"/>
                </a:ext>
              </a:extLst>
            </p:cNvPr>
            <p:cNvCxnSpPr>
              <a:cxnSpLocks/>
            </p:cNvCxnSpPr>
            <p:nvPr/>
          </p:nvCxnSpPr>
          <p:spPr>
            <a:xfrm>
              <a:off x="2677073" y="4344443"/>
              <a:ext cx="191587" cy="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493DC4-DE06-D049-A8C4-0B1C03380D17}"/>
                </a:ext>
              </a:extLst>
            </p:cNvPr>
            <p:cNvCxnSpPr>
              <a:cxnSpLocks/>
              <a:endCxn id="5" idx="2"/>
            </p:cNvCxnSpPr>
            <p:nvPr/>
          </p:nvCxnSpPr>
          <p:spPr>
            <a:xfrm flipV="1">
              <a:off x="2868660" y="4140226"/>
              <a:ext cx="0" cy="2042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98CEE3E-0CA2-7F4B-A99A-2972ADCC457B}"/>
                </a:ext>
              </a:extLst>
            </p:cNvPr>
            <p:cNvSpPr txBox="1"/>
            <p:nvPr/>
          </p:nvSpPr>
          <p:spPr>
            <a:xfrm>
              <a:off x="2283348" y="4172125"/>
              <a:ext cx="4395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endParaRPr lang="en-US" dirty="0"/>
            </a:p>
          </p:txBody>
        </p:sp>
      </p:grpSp>
      <p:sp>
        <p:nvSpPr>
          <p:cNvPr id="15" name="Cloud 14">
            <a:extLst>
              <a:ext uri="{FF2B5EF4-FFF2-40B4-BE49-F238E27FC236}">
                <a16:creationId xmlns:a16="http://schemas.microsoft.com/office/drawing/2014/main" id="{86ABB155-C040-394A-9499-89D63C84296E}"/>
              </a:ext>
            </a:extLst>
          </p:cNvPr>
          <p:cNvSpPr/>
          <p:nvPr/>
        </p:nvSpPr>
        <p:spPr>
          <a:xfrm>
            <a:off x="9331419" y="3639645"/>
            <a:ext cx="1772391" cy="1830713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Comb.</a:t>
            </a:r>
            <a:br>
              <a:rPr lang="en-US" dirty="0"/>
            </a:br>
            <a:r>
              <a:rPr lang="en-US" dirty="0"/>
              <a:t>Logic</a:t>
            </a:r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B7114E55-3FD6-4A47-83E4-4242FCE371E2}"/>
              </a:ext>
            </a:extLst>
          </p:cNvPr>
          <p:cNvSpPr/>
          <p:nvPr/>
        </p:nvSpPr>
        <p:spPr>
          <a:xfrm>
            <a:off x="5828884" y="3647548"/>
            <a:ext cx="1772391" cy="1830713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Comb.</a:t>
            </a:r>
            <a:br>
              <a:rPr lang="en-US" dirty="0"/>
            </a:br>
            <a:r>
              <a:rPr lang="en-US" dirty="0"/>
              <a:t>Logic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725E80B-D7B1-9C4E-BBEC-9C6DB8B195DF}"/>
              </a:ext>
            </a:extLst>
          </p:cNvPr>
          <p:cNvCxnSpPr>
            <a:cxnSpLocks/>
          </p:cNvCxnSpPr>
          <p:nvPr/>
        </p:nvCxnSpPr>
        <p:spPr>
          <a:xfrm flipV="1">
            <a:off x="9176297" y="4501925"/>
            <a:ext cx="0" cy="90609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5FAA71B-6879-8D43-A5B0-0A3BFCA9C5D0}"/>
              </a:ext>
            </a:extLst>
          </p:cNvPr>
          <p:cNvCxnSpPr/>
          <p:nvPr/>
        </p:nvCxnSpPr>
        <p:spPr>
          <a:xfrm flipH="1">
            <a:off x="6912068" y="5400690"/>
            <a:ext cx="2264229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335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1A0D12-0F23-3D46-875C-E96229480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Description Language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3476DDA-5493-D647-BFA3-905B42E76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lecture, the FPGA lab, and the ASIC lab all involve describing hardware designs!</a:t>
            </a:r>
          </a:p>
          <a:p>
            <a:r>
              <a:rPr lang="en-US" dirty="0"/>
              <a:t>How do we describe a hardware design?</a:t>
            </a:r>
          </a:p>
          <a:p>
            <a:pPr lvl="1"/>
            <a:r>
              <a:rPr lang="en-US" dirty="0"/>
              <a:t>Hardware Description Languages (HDL)</a:t>
            </a:r>
          </a:p>
          <a:p>
            <a:r>
              <a:rPr lang="en-US" dirty="0"/>
              <a:t>Many HDLs Exist:</a:t>
            </a:r>
          </a:p>
          <a:p>
            <a:pPr lvl="1"/>
            <a:r>
              <a:rPr lang="en-US" dirty="0"/>
              <a:t>Verilog</a:t>
            </a:r>
          </a:p>
          <a:p>
            <a:pPr lvl="1"/>
            <a:r>
              <a:rPr lang="en-US" dirty="0"/>
              <a:t>VHDL</a:t>
            </a:r>
          </a:p>
          <a:p>
            <a:pPr lvl="1"/>
            <a:r>
              <a:rPr lang="en-US" dirty="0" err="1"/>
              <a:t>SystemVerilog</a:t>
            </a:r>
            <a:endParaRPr lang="en-US" dirty="0"/>
          </a:p>
          <a:p>
            <a:pPr lvl="1"/>
            <a:r>
              <a:rPr lang="en-US" dirty="0" err="1"/>
              <a:t>SystemC</a:t>
            </a:r>
            <a:endParaRPr lang="en-US" dirty="0"/>
          </a:p>
          <a:p>
            <a:pPr lvl="1"/>
            <a:r>
              <a:rPr lang="en-US" dirty="0"/>
              <a:t>Chisel</a:t>
            </a:r>
          </a:p>
          <a:p>
            <a:pPr lvl="1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049636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49F3F-977D-E947-8AB4-21247DB2E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HDLs are </a:t>
            </a:r>
            <a:r>
              <a:rPr lang="en-US" i="1" dirty="0"/>
              <a:t>not</a:t>
            </a:r>
            <a:r>
              <a:rPr lang="en-US" dirty="0"/>
              <a:t> Like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E6A07-AC1B-B54A-BF8E-145B15F5C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People commonly say that Verilog has a C like syntax</a:t>
            </a:r>
          </a:p>
          <a:p>
            <a:pPr lvl="1"/>
            <a:r>
              <a:rPr lang="en-US" dirty="0"/>
              <a:t>Operators (+, -, &amp;&amp;, ||, …) are generally the same</a:t>
            </a:r>
          </a:p>
          <a:p>
            <a:pPr lvl="1"/>
            <a:r>
              <a:rPr lang="en-US" dirty="0"/>
              <a:t>Both use semicolons at the ends of statements</a:t>
            </a:r>
          </a:p>
          <a:p>
            <a:pPr lvl="1"/>
            <a:r>
              <a:rPr lang="en-US" dirty="0"/>
              <a:t>Single line comments start with //, block comments are enclosed in /* … */</a:t>
            </a:r>
          </a:p>
          <a:p>
            <a:r>
              <a:rPr lang="en-US" dirty="0"/>
              <a:t>That is pretty much where the similarities end</a:t>
            </a:r>
          </a:p>
          <a:p>
            <a:r>
              <a:rPr lang="en-US" dirty="0"/>
              <a:t>HDLs are languages for describing a hardware design</a:t>
            </a:r>
          </a:p>
          <a:p>
            <a:pPr lvl="1"/>
            <a:r>
              <a:rPr lang="en-US" dirty="0"/>
              <a:t>Combinational logic will be running in parallel … at all times!</a:t>
            </a:r>
          </a:p>
          <a:p>
            <a:pPr lvl="1"/>
            <a:r>
              <a:rPr lang="en-US" dirty="0"/>
              <a:t>If any input to combinational logic changes, it will immediately begin producing the new result (output will come after some delay)</a:t>
            </a:r>
          </a:p>
          <a:p>
            <a:pPr lvl="1"/>
            <a:r>
              <a:rPr lang="en-US" dirty="0"/>
              <a:t>Multiple state elements can change state </a:t>
            </a:r>
            <a:r>
              <a:rPr lang="en-US" u="sng" dirty="0"/>
              <a:t>simultaneously</a:t>
            </a:r>
            <a:r>
              <a:rPr lang="en-US" dirty="0"/>
              <a:t> at a clock edge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615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8BD31-8D33-984D-957C-9F8E0918D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HDLs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5D5F6-178F-DA49-9338-28DFCD9B77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Many HDLs originated as simulation languages</a:t>
            </a:r>
          </a:p>
          <a:p>
            <a:r>
              <a:rPr lang="en-US" dirty="0"/>
              <a:t>Not all Verilog is “synthesizable”  (can be interpreted by the FPGA or ASIC tools to represent a design)</a:t>
            </a:r>
          </a:p>
          <a:p>
            <a:r>
              <a:rPr lang="en-US" dirty="0"/>
              <a:t>You will be working with a subset of the Verilog language</a:t>
            </a:r>
          </a:p>
          <a:p>
            <a:r>
              <a:rPr lang="en-US" dirty="0"/>
              <a:t>Look over the “Verilog Primer” Slides on the Website</a:t>
            </a:r>
          </a:p>
          <a:p>
            <a:pPr lvl="1"/>
            <a:r>
              <a:rPr lang="en-US" dirty="0"/>
              <a:t>Under “Resources”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C93D97E-C70C-7845-9869-3D06049EB3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19800" y="1825625"/>
            <a:ext cx="5938433" cy="398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882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04EC9-E937-CA42-80A6-4CB97BD05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Instances are </a:t>
            </a:r>
            <a:r>
              <a:rPr lang="en-US" i="1" dirty="0"/>
              <a:t>not</a:t>
            </a:r>
            <a:r>
              <a:rPr lang="en-US" dirty="0"/>
              <a:t> function calls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86CC99-19DA-EB4B-A5D7-C02F55EA99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28867" cy="4351338"/>
          </a:xfrm>
        </p:spPr>
        <p:txBody>
          <a:bodyPr>
            <a:normAutofit fontScale="85000" lnSpcReduction="10000"/>
          </a:bodyPr>
          <a:lstStyle/>
          <a:p>
            <a:r>
              <a:rPr lang="en-US" sz="3100" dirty="0"/>
              <a:t>You are basically connecting wires to input and output ports of the module instance</a:t>
            </a:r>
          </a:p>
          <a:p>
            <a:r>
              <a:rPr lang="en-US" sz="3100" dirty="0"/>
              <a:t>Both input and output wires are connected inside the parentheses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3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sz="2300" dirty="0">
                <a:latin typeface="Consolas" panose="020B0609020204030204" pitchFamily="49" charset="0"/>
                <a:cs typeface="Consolas" panose="020B0609020204030204" pitchFamily="49" charset="0"/>
              </a:rPr>
              <a:t> [</a:t>
            </a:r>
            <a:r>
              <a:rPr lang="en-US" sz="2300" dirty="0">
                <a:solidFill>
                  <a:srgbClr val="10664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4:0</a:t>
            </a:r>
            <a:r>
              <a:rPr lang="en-US" sz="2300" dirty="0">
                <a:latin typeface="Consolas" panose="020B0609020204030204" pitchFamily="49" charset="0"/>
                <a:cs typeface="Consolas" panose="020B0609020204030204" pitchFamily="49" charset="0"/>
              </a:rPr>
              <a:t>] in1, in2;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sz="2300" dirty="0">
                <a:latin typeface="Consolas" panose="020B0609020204030204" pitchFamily="49" charset="0"/>
                <a:cs typeface="Consolas" panose="020B0609020204030204" pitchFamily="49" charset="0"/>
              </a:rPr>
              <a:t> [6:0] out1;</a:t>
            </a:r>
          </a:p>
          <a:p>
            <a:pPr marL="0" indent="0">
              <a:buNone/>
            </a:pPr>
            <a:endParaRPr lang="en-US" sz="23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3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//This is creating an instance of the module </a:t>
            </a:r>
            <a:r>
              <a:rPr lang="en-US" sz="2300" i="1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five_bit_adder</a:t>
            </a:r>
            <a:r>
              <a:rPr lang="en-US" sz="2300" i="1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called </a:t>
            </a:r>
            <a:r>
              <a:rPr lang="en-US" sz="2300" i="1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adder1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//It is wiring input port </a:t>
            </a:r>
            <a:r>
              <a:rPr lang="en-US" sz="2300" i="1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23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of </a:t>
            </a:r>
            <a:r>
              <a:rPr lang="en-US" sz="2300" dirty="0" err="1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five_bit_adder</a:t>
            </a:r>
            <a:r>
              <a:rPr lang="en-US" sz="23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to </a:t>
            </a:r>
            <a:r>
              <a:rPr lang="en-US" sz="2300" i="1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in1</a:t>
            </a:r>
            <a:r>
              <a:rPr lang="en-US" sz="23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input port </a:t>
            </a:r>
            <a:r>
              <a:rPr lang="en-US" sz="2300" i="1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23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to </a:t>
            </a:r>
            <a:r>
              <a:rPr lang="en-US" sz="2300" i="1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in2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//It is wiring the output port </a:t>
            </a:r>
            <a:r>
              <a:rPr lang="en-US" sz="2300" i="1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en-US" sz="2300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to </a:t>
            </a:r>
            <a:r>
              <a:rPr lang="en-US" sz="2300" i="1" dirty="0">
                <a:solidFill>
                  <a:srgbClr val="606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out1</a:t>
            </a:r>
          </a:p>
          <a:p>
            <a:pPr marL="0" indent="0">
              <a:buNone/>
            </a:pPr>
            <a:r>
              <a:rPr lang="en-US" sz="2300" dirty="0" err="1">
                <a:latin typeface="Consolas" panose="020B0609020204030204" pitchFamily="49" charset="0"/>
                <a:cs typeface="Consolas" panose="020B0609020204030204" pitchFamily="49" charset="0"/>
              </a:rPr>
              <a:t>five_bit_adder</a:t>
            </a:r>
            <a:r>
              <a:rPr lang="en-US" sz="2300" dirty="0">
                <a:latin typeface="Consolas" panose="020B0609020204030204" pitchFamily="49" charset="0"/>
                <a:cs typeface="Consolas" panose="020B0609020204030204" pitchFamily="49" charset="0"/>
              </a:rPr>
              <a:t> adder1 (.a(in1), .b(in2), .out(out1));</a:t>
            </a:r>
          </a:p>
        </p:txBody>
      </p:sp>
    </p:spTree>
    <p:extLst>
      <p:ext uri="{BB962C8B-B14F-4D97-AF65-F5344CB8AC3E}">
        <p14:creationId xmlns:p14="http://schemas.microsoft.com/office/powerpoint/2010/main" val="3755380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A8504-A2C2-C94F-B21D-FFCD1E7C6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always @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5DA8B-FCBB-454D-AADB-078DB3F91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@ blocks have the following syntax: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770088"/>
                </a:solidFill>
              </a:rPr>
              <a:t>always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@</a:t>
            </a:r>
            <a:r>
              <a:rPr lang="en-US" dirty="0"/>
              <a:t>(</a:t>
            </a:r>
            <a:r>
              <a:rPr lang="en-US" dirty="0">
                <a:solidFill>
                  <a:srgbClr val="606060"/>
                </a:solidFill>
              </a:rPr>
              <a:t>sensitivity list</a:t>
            </a:r>
            <a:r>
              <a:rPr lang="en-US" dirty="0"/>
              <a:t>) </a:t>
            </a:r>
            <a:r>
              <a:rPr lang="en-US" dirty="0">
                <a:solidFill>
                  <a:srgbClr val="770088"/>
                </a:solidFill>
              </a:rPr>
              <a:t>begin</a:t>
            </a:r>
            <a:r>
              <a:rPr lang="en-US" dirty="0"/>
              <a:t> … </a:t>
            </a:r>
            <a:r>
              <a:rPr lang="en-US" dirty="0">
                <a:solidFill>
                  <a:srgbClr val="770088"/>
                </a:solidFill>
              </a:rPr>
              <a:t>end</a:t>
            </a:r>
          </a:p>
          <a:p>
            <a:r>
              <a:rPr lang="en-US" dirty="0"/>
              <a:t>At a high level, you are telling Verilog the statements contained in the always @ block should only change when a signal in the sensitivity list has changed</a:t>
            </a:r>
          </a:p>
        </p:txBody>
      </p:sp>
    </p:spTree>
    <p:extLst>
      <p:ext uri="{BB962C8B-B14F-4D97-AF65-F5344CB8AC3E}">
        <p14:creationId xmlns:p14="http://schemas.microsoft.com/office/powerpoint/2010/main" val="2535415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7538A-EFA5-9E41-808A-12F046883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always @ block – Combinational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4B70B-633C-8341-9D6E-3678991640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For combinational logic, you should list any referenced signal</a:t>
            </a:r>
          </a:p>
          <a:p>
            <a:pPr lvl="1"/>
            <a:r>
              <a:rPr lang="en-US" dirty="0"/>
              <a:t>a signals that appears on the right hand side of assignment statements</a:t>
            </a:r>
          </a:p>
          <a:p>
            <a:pPr lvl="1"/>
            <a:r>
              <a:rPr lang="en-US" dirty="0"/>
              <a:t>a signal used in a conditional statement</a:t>
            </a:r>
          </a:p>
          <a:p>
            <a:r>
              <a:rPr lang="en-US" dirty="0"/>
              <a:t>Supplying an incomplete sensitivity list can result in unexpected behavior</a:t>
            </a:r>
          </a:p>
          <a:p>
            <a:r>
              <a:rPr lang="en-US" dirty="0"/>
              <a:t>Verilog allows you to specify always @(*)</a:t>
            </a:r>
          </a:p>
          <a:p>
            <a:pPr lvl="1"/>
            <a:r>
              <a:rPr lang="en-US" dirty="0"/>
              <a:t>With this, Verilog will determine the proper combinational logic sensitivity list for you!</a:t>
            </a:r>
          </a:p>
          <a:p>
            <a:pPr lvl="1"/>
            <a:r>
              <a:rPr lang="en-US" b="1" dirty="0"/>
              <a:t>Use this </a:t>
            </a:r>
            <a:r>
              <a:rPr lang="en-US" dirty="0"/>
              <a:t>whenever you want to use an always block to describe combinational logic.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8043E4-95AE-214C-A5AA-FE4BD74C15C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out;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a, b, c;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@(a, b, c)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(a)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out = b;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else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out = c;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r>
              <a:rPr lang="en-US" dirty="0">
                <a:solidFill>
                  <a:srgbClr val="77008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799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15341-4624-0C43-BB09-B096E25BA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always @ block – Sequential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3695E-E8F2-E84F-BF47-97508A310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767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sensitivity list allows us to describe sequential logic (registers)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posedge</a:t>
            </a:r>
            <a:r>
              <a:rPr lang="en-US" dirty="0"/>
              <a:t> or </a:t>
            </a:r>
            <a:r>
              <a:rPr lang="en-US" dirty="0" err="1"/>
              <a:t>negedge</a:t>
            </a:r>
            <a:r>
              <a:rPr lang="en-US" dirty="0"/>
              <a:t> to describe an edge triggered flip-flop (register)</a:t>
            </a:r>
          </a:p>
          <a:p>
            <a:pPr marL="0" indent="0">
              <a:buNone/>
            </a:pPr>
            <a:endParaRPr lang="en-US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wire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D;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Q;</a:t>
            </a:r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@(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posedge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clk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Q &lt;= D;</a:t>
            </a:r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this case, when there is a 0-&gt;1 transition of </a:t>
            </a:r>
            <a:r>
              <a:rPr lang="en-US" dirty="0" err="1"/>
              <a:t>clk</a:t>
            </a:r>
            <a:r>
              <a:rPr lang="en-US" dirty="0"/>
              <a:t>, the body of the always block occurs.</a:t>
            </a:r>
          </a:p>
          <a:p>
            <a:pPr lvl="1"/>
            <a:r>
              <a:rPr lang="en-US" dirty="0"/>
              <a:t>In this case, it assigns Q to the value of D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5C594E-028F-5942-BFD5-FF5B212BBC4B}"/>
              </a:ext>
            </a:extLst>
          </p:cNvPr>
          <p:cNvGrpSpPr/>
          <p:nvPr/>
        </p:nvGrpSpPr>
        <p:grpSpPr>
          <a:xfrm>
            <a:off x="7284956" y="3371463"/>
            <a:ext cx="1719944" cy="1239431"/>
            <a:chOff x="8650120" y="2034699"/>
            <a:chExt cx="1719944" cy="123943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BFC60FE-11B0-804A-9106-8AAA8EA2D454}"/>
                </a:ext>
              </a:extLst>
            </p:cNvPr>
            <p:cNvSpPr/>
            <p:nvPr/>
          </p:nvSpPr>
          <p:spPr>
            <a:xfrm>
              <a:off x="8957642" y="2034699"/>
              <a:ext cx="1104900" cy="8382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23A3C05-E25E-8945-B2F0-082E35078C2F}"/>
                </a:ext>
              </a:extLst>
            </p:cNvPr>
            <p:cNvSpPr txBox="1"/>
            <p:nvPr/>
          </p:nvSpPr>
          <p:spPr>
            <a:xfrm>
              <a:off x="8957642" y="2238916"/>
              <a:ext cx="3738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E596D48-07B5-0740-9C3A-FE95074FCB78}"/>
                </a:ext>
              </a:extLst>
            </p:cNvPr>
            <p:cNvSpPr txBox="1"/>
            <p:nvPr/>
          </p:nvSpPr>
          <p:spPr>
            <a:xfrm>
              <a:off x="9671088" y="2225853"/>
              <a:ext cx="3914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Q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BEF7F4B-8EBF-9F48-883F-EBAD2318BB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18505" y="2592593"/>
              <a:ext cx="191587" cy="28030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DD3FB94-E65C-2046-8A77-093E43FC0B8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510092" y="2592593"/>
              <a:ext cx="182233" cy="28030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D7AB29-E04D-304E-8607-7D053BC569FE}"/>
                </a:ext>
              </a:extLst>
            </p:cNvPr>
            <p:cNvCxnSpPr>
              <a:cxnSpLocks/>
              <a:endCxn id="6" idx="1"/>
            </p:cNvCxnSpPr>
            <p:nvPr/>
          </p:nvCxnSpPr>
          <p:spPr>
            <a:xfrm>
              <a:off x="8650120" y="2469749"/>
              <a:ext cx="30752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A1CD21F-AD94-7E4A-A5FD-857548865477}"/>
                </a:ext>
              </a:extLst>
            </p:cNvPr>
            <p:cNvCxnSpPr>
              <a:cxnSpLocks/>
              <a:stCxn id="7" idx="3"/>
            </p:cNvCxnSpPr>
            <p:nvPr/>
          </p:nvCxnSpPr>
          <p:spPr>
            <a:xfrm flipV="1">
              <a:off x="10062542" y="2451055"/>
              <a:ext cx="307522" cy="563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6EF44C1-2EE1-5340-A225-F1E79BD2CE68}"/>
                </a:ext>
              </a:extLst>
            </p:cNvPr>
            <p:cNvCxnSpPr>
              <a:cxnSpLocks/>
            </p:cNvCxnSpPr>
            <p:nvPr/>
          </p:nvCxnSpPr>
          <p:spPr>
            <a:xfrm>
              <a:off x="9318505" y="3077116"/>
              <a:ext cx="191587" cy="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8DE18FFF-04A1-DD4D-BF1E-DD27A5979E6B}"/>
                </a:ext>
              </a:extLst>
            </p:cNvPr>
            <p:cNvCxnSpPr>
              <a:cxnSpLocks/>
              <a:endCxn id="5" idx="2"/>
            </p:cNvCxnSpPr>
            <p:nvPr/>
          </p:nvCxnSpPr>
          <p:spPr>
            <a:xfrm flipV="1">
              <a:off x="9510092" y="2872899"/>
              <a:ext cx="0" cy="2042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B3E10D3-B240-614F-A83D-19DF8D0C2A4A}"/>
                </a:ext>
              </a:extLst>
            </p:cNvPr>
            <p:cNvSpPr txBox="1"/>
            <p:nvPr/>
          </p:nvSpPr>
          <p:spPr>
            <a:xfrm>
              <a:off x="8924780" y="2904798"/>
              <a:ext cx="4395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54380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{5C7FB0B9-045F-9249-BB03-A1FD620A4808}tf16401378</Template>
  <TotalTime>3274</TotalTime>
  <Words>2820</Words>
  <Application>Microsoft Macintosh PowerPoint</Application>
  <PresentationFormat>Widescreen</PresentationFormat>
  <Paragraphs>458</Paragraphs>
  <Slides>29</Slides>
  <Notes>6</Notes>
  <HiddenSlides>7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Consolas</vt:lpstr>
      <vt:lpstr>Office Theme</vt:lpstr>
      <vt:lpstr>EECS151/251A Discussion 2</vt:lpstr>
      <vt:lpstr>Verilog</vt:lpstr>
      <vt:lpstr>Hardware Description Language</vt:lpstr>
      <vt:lpstr>HDLs are not Like C</vt:lpstr>
      <vt:lpstr>Using HDLs</vt:lpstr>
      <vt:lpstr>Module Instances are not function calls</vt:lpstr>
      <vt:lpstr>The always @ block</vt:lpstr>
      <vt:lpstr>The always @ block – Combinational Logic</vt:lpstr>
      <vt:lpstr>The always @ block – Sequential Logic</vt:lpstr>
      <vt:lpstr>Reg vs. Wires</vt:lpstr>
      <vt:lpstr>Multiple Assignments</vt:lpstr>
      <vt:lpstr>Blocking Vs. Nonblocking Assignments</vt:lpstr>
      <vt:lpstr>Generate for loops are not like C loops</vt:lpstr>
      <vt:lpstr>Simulating Verilog</vt:lpstr>
      <vt:lpstr>Simulating Verilog</vt:lpstr>
      <vt:lpstr>An Example Testbench</vt:lpstr>
      <vt:lpstr>Result!</vt:lpstr>
      <vt:lpstr>Some useful “System Tasks”</vt:lpstr>
      <vt:lpstr>Printing every cycle</vt:lpstr>
      <vt:lpstr>Result!</vt:lpstr>
      <vt:lpstr>Monitoring</vt:lpstr>
      <vt:lpstr>Results</vt:lpstr>
      <vt:lpstr>Simulating in this class</vt:lpstr>
      <vt:lpstr>Blocking vs. Non-Blocking Assignment Conventions</vt:lpstr>
      <vt:lpstr>Sequential Logic</vt:lpstr>
      <vt:lpstr>Sequential Logic</vt:lpstr>
      <vt:lpstr>Combinational Logic</vt:lpstr>
      <vt:lpstr>Combinational Logic</vt:lpstr>
      <vt:lpstr>Keep to the Rules of Thumb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EECS151/251A Discussion</dc:title>
  <dc:creator>Christopher Yarp</dc:creator>
  <cp:lastModifiedBy>Christopher Yarp</cp:lastModifiedBy>
  <cp:revision>211</cp:revision>
  <dcterms:created xsi:type="dcterms:W3CDTF">2019-01-24T02:01:40Z</dcterms:created>
  <dcterms:modified xsi:type="dcterms:W3CDTF">2019-02-02T02:39:24Z</dcterms:modified>
</cp:coreProperties>
</file>

<file path=docProps/thumbnail.jpeg>
</file>